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notesMasterIdLst>
    <p:notesMasterId r:id="rId14"/>
  </p:notesMasterIdLst>
  <p:sldIdLst>
    <p:sldId id="256" r:id="rId2"/>
    <p:sldId id="257" r:id="rId3"/>
    <p:sldId id="264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ABE02B-7717-4076-85BC-BBA361799A87}" v="32" dt="2019-08-08T01:27:33.2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83040" autoAdjust="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315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D858D2-1008-45D4-BCE8-F883E268D907}" type="datetimeFigureOut">
              <a:rPr lang="en-US" smtClean="0"/>
              <a:t>8/8/2019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46A3F1-2482-4BE9-8F5D-3A3B1F6CB5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349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46A3F1-2482-4BE9-8F5D-3A3B1F6CB5D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1838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419" dirty="0"/>
              <a:t>Reunión inicial, presentación de las partes</a:t>
            </a:r>
          </a:p>
          <a:p>
            <a:r>
              <a:rPr lang="es-419" dirty="0" err="1"/>
              <a:t>Consumer</a:t>
            </a:r>
            <a:r>
              <a:rPr lang="es-419" dirty="0"/>
              <a:t> </a:t>
            </a:r>
            <a:r>
              <a:rPr lang="es-419" dirty="0" err="1"/>
              <a:t>notice</a:t>
            </a:r>
            <a:endParaRPr lang="es-419" dirty="0"/>
          </a:p>
          <a:p>
            <a:r>
              <a:rPr lang="es-419" dirty="0" err="1"/>
              <a:t>Credit</a:t>
            </a:r>
            <a:r>
              <a:rPr lang="es-419" dirty="0"/>
              <a:t> score, informe de crédito, cómo arreglar su situación crediticia.</a:t>
            </a:r>
          </a:p>
          <a:p>
            <a:r>
              <a:rPr lang="es-419" dirty="0"/>
              <a:t>Cantidad de personas en la familia que vivirán la casa, tipo de vivienda que desea, valor que puede pagar y los demás costos. Presupuesto.</a:t>
            </a:r>
          </a:p>
          <a:p>
            <a:r>
              <a:rPr lang="es-419" dirty="0"/>
              <a:t>Programas que existen, arreglar el crédito</a:t>
            </a:r>
          </a:p>
          <a:p>
            <a:r>
              <a:rPr lang="es-419" dirty="0"/>
              <a:t>Si estamos de acuerdo firmamos contrato de agencia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46A3F1-2482-4BE9-8F5D-3A3B1F6CB5D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4624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419" dirty="0"/>
              <a:t>Prestamistas pueden ser: su banco, u otra institución financiera.</a:t>
            </a:r>
          </a:p>
          <a:p>
            <a:r>
              <a:rPr lang="es-419" dirty="0"/>
              <a:t>Información a comparar son los costos asociados al préstamo, plazos, etc.</a:t>
            </a:r>
          </a:p>
          <a:p>
            <a:r>
              <a:rPr lang="es-419" dirty="0"/>
              <a:t>Obtenga la precalificación</a:t>
            </a:r>
          </a:p>
          <a:p>
            <a:r>
              <a:rPr lang="es-419" dirty="0"/>
              <a:t>Ver programas de ayuda para primeros compradores y otros programas de ayuda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46A3F1-2482-4BE9-8F5D-3A3B1F6CB5D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7625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46A3F1-2482-4BE9-8F5D-3A3B1F6CB5D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958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46A3F1-2482-4BE9-8F5D-3A3B1F6CB5D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523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68428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3376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8217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645297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0321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04537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4782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321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1313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4108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1431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4687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3223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2244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8810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7918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9565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8/8/2019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3875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perian.com/" TargetMode="External"/><Relationship Id="rId2" Type="http://schemas.openxmlformats.org/officeDocument/2006/relationships/hyperlink" Target="http://www.equifax.com/" TargetMode="External"/><Relationship Id="rId1" Type="http://schemas.openxmlformats.org/officeDocument/2006/relationships/slideLayout" Target="../slideLayouts/slideLayout4.xml"/><Relationship Id="rId5" Type="http://schemas.openxmlformats.org/officeDocument/2006/relationships/slide" Target="slide3.xml"/><Relationship Id="rId4" Type="http://schemas.openxmlformats.org/officeDocument/2006/relationships/hyperlink" Target="http://www.transunion.com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slide" Target="slid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kw.com/kw/aboutus.html" TargetMode="External"/><Relationship Id="rId3" Type="http://schemas.openxmlformats.org/officeDocument/2006/relationships/image" Target="../media/image2.jpg"/><Relationship Id="rId7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slide" Target="slide10.xml"/><Relationship Id="rId5" Type="http://schemas.openxmlformats.org/officeDocument/2006/relationships/hyperlink" Target="https://form.jotform.com/91740711019148" TargetMode="External"/><Relationship Id="rId4" Type="http://schemas.openxmlformats.org/officeDocument/2006/relationships/slide" Target="slide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142000"/>
                <a:satMod val="200000"/>
                <a:lumMod val="118000"/>
              </a:schemeClr>
            </a:gs>
            <a:gs pos="100000">
              <a:schemeClr val="bg2">
                <a:shade val="94000"/>
                <a:hueMod val="22000"/>
                <a:satMod val="220000"/>
                <a:lumMod val="62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D9939677-F4B8-4AB6-AABF-62501A63A3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16738" y="685799"/>
            <a:ext cx="6159273" cy="2971801"/>
          </a:xfrm>
        </p:spPr>
        <p:txBody>
          <a:bodyPr>
            <a:normAutofit/>
          </a:bodyPr>
          <a:lstStyle/>
          <a:p>
            <a:r>
              <a:rPr lang="en-US" dirty="0"/>
              <a:t>PROCESO PARA COMPRA DE VIVIENDA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15456" y="3843867"/>
            <a:ext cx="6167930" cy="1947333"/>
          </a:xfrm>
        </p:spPr>
        <p:txBody>
          <a:bodyPr>
            <a:normAutofit/>
          </a:bodyPr>
          <a:lstStyle/>
          <a:p>
            <a:r>
              <a:rPr lang="en-US" dirty="0"/>
              <a:t>SIETE PASOS por:</a:t>
            </a:r>
          </a:p>
          <a:p>
            <a:r>
              <a:rPr lang="en-US" dirty="0"/>
              <a:t>Cesar Castells Del Rio</a:t>
            </a:r>
          </a:p>
        </p:txBody>
      </p:sp>
      <p:pic>
        <p:nvPicPr>
          <p:cNvPr id="37" name="Picture 5" descr="A person standing in front of a building&#10;&#10;Description generated with high confidence">
            <a:extLst>
              <a:ext uri="{FF2B5EF4-FFF2-40B4-BE49-F238E27FC236}">
                <a16:creationId xmlns:a16="http://schemas.microsoft.com/office/drawing/2014/main" id="{B9754299-D068-4B59-835C-DDFB6E6E64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212" r="45461" b="2"/>
          <a:stretch/>
        </p:blipFill>
        <p:spPr>
          <a:xfrm>
            <a:off x="20" y="10"/>
            <a:ext cx="4639713" cy="6857990"/>
          </a:xfrm>
          <a:prstGeom prst="rect">
            <a:avLst/>
          </a:prstGeom>
          <a:effectLst>
            <a:innerShdw blurRad="57150" dist="38100" dir="14460000">
              <a:prstClr val="black">
                <a:alpha val="70000"/>
              </a:prstClr>
            </a:innerShdw>
          </a:effectLst>
        </p:spPr>
      </p:pic>
      <p:grpSp>
        <p:nvGrpSpPr>
          <p:cNvPr id="44" name="Group 43">
            <a:extLst>
              <a:ext uri="{FF2B5EF4-FFF2-40B4-BE49-F238E27FC236}">
                <a16:creationId xmlns:a16="http://schemas.microsoft.com/office/drawing/2014/main" id="{141323A2-4551-4383-BA59-D71D9A2178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3E2777E9-ABC9-4D0D-97C6-01D62AA1C6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98D3AF46-BBDD-4C1C-8324-D523D2630F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4230EBAB-1FCA-4771-A4ED-609E2E5A19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ADFB241E-502B-4297-830F-DB2471FB52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B6691D99-41C2-4D95-8FC8-512D62CC58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928471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1DC98-3B64-4838-A97B-4458712DE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/>
              <a:t>REPORTE DE CRÉDITO Y SOLUCIONES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FA30E0-5278-48A3-AD84-4A6B518BAB5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419" dirty="0"/>
              <a:t>Reporte de crédito</a:t>
            </a:r>
          </a:p>
          <a:p>
            <a:r>
              <a:rPr lang="es-419" dirty="0">
                <a:hlinkClick r:id="rId2"/>
              </a:rPr>
              <a:t>www.equifax.com</a:t>
            </a:r>
            <a:endParaRPr lang="es-419" dirty="0"/>
          </a:p>
          <a:p>
            <a:r>
              <a:rPr lang="es-419" dirty="0">
                <a:hlinkClick r:id="rId3"/>
              </a:rPr>
              <a:t>www.experian.com</a:t>
            </a:r>
            <a:endParaRPr lang="es-419" dirty="0"/>
          </a:p>
          <a:p>
            <a:r>
              <a:rPr lang="es-419" dirty="0">
                <a:hlinkClick r:id="rId4"/>
              </a:rPr>
              <a:t>www.transunion.com</a:t>
            </a:r>
            <a:endParaRPr lang="es-419" dirty="0"/>
          </a:p>
          <a:p>
            <a:endParaRPr lang="es-419" dirty="0"/>
          </a:p>
          <a:p>
            <a:pPr marL="0" indent="0">
              <a:buNone/>
            </a:pPr>
            <a:r>
              <a:rPr lang="es-419" dirty="0"/>
              <a:t>El puntaje de crédito puede estar entre 350 y 850</a:t>
            </a:r>
          </a:p>
          <a:p>
            <a:endParaRPr lang="es-419" dirty="0"/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A46BB8-06C5-46D8-8455-AE62BE0650B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s-419" dirty="0"/>
              <a:t>Lo que puedes hacer para mejorar su puntaje de crédito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419" dirty="0"/>
              <a:t>Pagar sus cuentas y facturas en tiempo y por su valor total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419" dirty="0"/>
              <a:t>No aceptar nuevas propuestas de </a:t>
            </a:r>
            <a:r>
              <a:rPr lang="es-419" dirty="0" err="1"/>
              <a:t>pre-aprobación</a:t>
            </a:r>
            <a:r>
              <a:rPr lang="es-419" dirty="0"/>
              <a:t> de créditos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419" dirty="0"/>
              <a:t>Corregir los errores que pueden aparecer en su reporte de crédito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419" dirty="0"/>
              <a:t>Reducir sus deudas</a:t>
            </a:r>
            <a:endParaRPr lang="en-US" dirty="0"/>
          </a:p>
        </p:txBody>
      </p:sp>
      <p:sp>
        <p:nvSpPr>
          <p:cNvPr id="5" name="Arrow: Left 4">
            <a:hlinkClick r:id="rId5" action="ppaction://hlinksldjump"/>
            <a:extLst>
              <a:ext uri="{FF2B5EF4-FFF2-40B4-BE49-F238E27FC236}">
                <a16:creationId xmlns:a16="http://schemas.microsoft.com/office/drawing/2014/main" id="{6F2CC882-D574-4490-A30A-6B02571612DB}"/>
              </a:ext>
            </a:extLst>
          </p:cNvPr>
          <p:cNvSpPr/>
          <p:nvPr/>
        </p:nvSpPr>
        <p:spPr>
          <a:xfrm>
            <a:off x="10742612" y="5400339"/>
            <a:ext cx="649736" cy="32272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7026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142000"/>
                <a:satMod val="200000"/>
                <a:lumMod val="118000"/>
              </a:schemeClr>
            </a:gs>
            <a:gs pos="100000">
              <a:schemeClr val="bg2">
                <a:shade val="94000"/>
                <a:hueMod val="22000"/>
                <a:satMod val="220000"/>
                <a:lumMod val="62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roup 103">
            <a:extLst>
              <a:ext uri="{FF2B5EF4-FFF2-40B4-BE49-F238E27FC236}">
                <a16:creationId xmlns:a16="http://schemas.microsoft.com/office/drawing/2014/main" id="{DBBFBB23-9099-4EED-A21E-63DB81DD9B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E0176E0E-9EAC-418B-9F10-1C3B7C8768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7E6232F6-EAAE-46E6-A5FA-8825F3ED4D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C5D6ECA4-641F-488A-A1F4-48097D57C9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01CE0BF8-C15D-48B8-96DA-91479180BB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97DC08EB-EFDD-4CAC-89C9-140A44D64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111" name="Rectangle 110">
            <a:extLst>
              <a:ext uri="{FF2B5EF4-FFF2-40B4-BE49-F238E27FC236}">
                <a16:creationId xmlns:a16="http://schemas.microsoft.com/office/drawing/2014/main" id="{664C37AD-AECB-4BE2-A90B-D0E5EC7890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A65BAE-AB83-445A-9591-4916E170F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8579" y="4487332"/>
            <a:ext cx="5627158" cy="15070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/>
              <a:t>¿POR QUÉ UN AGENTE DE KW?</a:t>
            </a:r>
          </a:p>
        </p:txBody>
      </p:sp>
      <p:pic>
        <p:nvPicPr>
          <p:cNvPr id="20" name="Picture Placeholder 6">
            <a:extLst>
              <a:ext uri="{FF2B5EF4-FFF2-40B4-BE49-F238E27FC236}">
                <a16:creationId xmlns:a16="http://schemas.microsoft.com/office/drawing/2014/main" id="{A2710609-F270-4568-9A21-0198FAE8EE0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l="37000" r="29935" b="1"/>
          <a:stretch/>
        </p:blipFill>
        <p:spPr>
          <a:xfrm>
            <a:off x="831" y="10"/>
            <a:ext cx="3502025" cy="6857990"/>
          </a:xfrm>
          <a:prstGeom prst="rect">
            <a:avLst/>
          </a:prstGeom>
          <a:effectLst>
            <a:innerShdw blurRad="57150" dist="38100" dir="14460000">
              <a:prstClr val="black">
                <a:alpha val="70000"/>
              </a:prstClr>
            </a:innerShdw>
          </a:effectLst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F2B584-BEEF-4138-8676-2EF9D6A99A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884611" y="685800"/>
            <a:ext cx="6862277" cy="3725332"/>
          </a:xfrm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marL="342900" indent="-342900">
              <a:buFont typeface="Wingdings 3" panose="05040102010807070707" pitchFamily="18" charset="2"/>
              <a:buChar char=""/>
            </a:pPr>
            <a:endParaRPr lang="en-US" dirty="0"/>
          </a:p>
          <a:p>
            <a:pPr marL="342900" indent="-342900">
              <a:buFont typeface="Wingdings 3" panose="05040102010807070707" pitchFamily="18" charset="2"/>
              <a:buChar char=""/>
            </a:pPr>
            <a:endParaRPr lang="en-US" dirty="0"/>
          </a:p>
          <a:p>
            <a:r>
              <a:rPr lang="es-ES" sz="3100" dirty="0"/>
              <a:t>Cuando usted trabaja con nosotros, obtiene:</a:t>
            </a:r>
          </a:p>
          <a:p>
            <a:pPr marL="342900" indent="-342900">
              <a:buFont typeface="Wingdings 3" panose="05040102010807070707" pitchFamily="18" charset="2"/>
              <a:buChar char=""/>
            </a:pPr>
            <a:r>
              <a:rPr lang="es-ES" sz="3100" dirty="0"/>
              <a:t>Un agente inmobiliario profesional y con conocimientos.</a:t>
            </a:r>
          </a:p>
          <a:p>
            <a:pPr marL="342900" indent="-342900">
              <a:buFont typeface="Wingdings 3" panose="05040102010807070707" pitchFamily="18" charset="2"/>
              <a:buChar char=""/>
            </a:pPr>
            <a:r>
              <a:rPr lang="es-ES" sz="3100" dirty="0"/>
              <a:t>Un aliado comprometido para negociar en tu nombre.</a:t>
            </a:r>
          </a:p>
          <a:p>
            <a:pPr marL="342900" indent="-342900">
              <a:buFont typeface="Wingdings 3" panose="05040102010807070707" pitchFamily="18" charset="2"/>
              <a:buChar char=""/>
            </a:pPr>
            <a:r>
              <a:rPr lang="es-ES" sz="3100" dirty="0"/>
              <a:t>Los sistemas implementados para simplificar la compra de su hogar.</a:t>
            </a:r>
          </a:p>
          <a:p>
            <a:pPr marL="342900" indent="-342900">
              <a:buFont typeface="Wingdings 3" panose="05040102010807070707" pitchFamily="18" charset="2"/>
              <a:buChar char=""/>
            </a:pPr>
            <a:r>
              <a:rPr lang="es-ES" sz="3100" dirty="0"/>
              <a:t>El respaldo de una empresa de confianza, Keller Williams</a:t>
            </a:r>
          </a:p>
          <a:p>
            <a:endParaRPr lang="en-US" dirty="0"/>
          </a:p>
        </p:txBody>
      </p: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34E40056-4B05-4A2C-8908-10FF073A82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E4CE3D7E-7E61-4783-A4B4-AF9FF7F826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29CD84E2-F85B-4AB8-9BA7-B59B59AC4B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69BBEB54-0DAD-4AAF-8BB1-F0DB0F9C39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D97820F3-DA9C-422A-B861-A480530FBC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F2B678CA-174E-4AE7-B78F-193C328FE4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951012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142000"/>
                <a:satMod val="200000"/>
                <a:lumMod val="118000"/>
              </a:schemeClr>
            </a:gs>
            <a:gs pos="100000">
              <a:schemeClr val="bg2">
                <a:shade val="94000"/>
                <a:hueMod val="22000"/>
                <a:satMod val="220000"/>
                <a:lumMod val="62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roup 103">
            <a:extLst>
              <a:ext uri="{FF2B5EF4-FFF2-40B4-BE49-F238E27FC236}">
                <a16:creationId xmlns:a16="http://schemas.microsoft.com/office/drawing/2014/main" id="{DBBFBB23-9099-4EED-A21E-63DB81DD9B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E0176E0E-9EAC-418B-9F10-1C3B7C8768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7E6232F6-EAAE-46E6-A5FA-8825F3ED4D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C5D6ECA4-641F-488A-A1F4-48097D57C9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01CE0BF8-C15D-48B8-96DA-91479180BB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97DC08EB-EFDD-4CAC-89C9-140A44D64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111" name="Rectangle 110">
            <a:extLst>
              <a:ext uri="{FF2B5EF4-FFF2-40B4-BE49-F238E27FC236}">
                <a16:creationId xmlns:a16="http://schemas.microsoft.com/office/drawing/2014/main" id="{664C37AD-AECB-4BE2-A90B-D0E5EC7890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A65BAE-AB83-445A-9591-4916E170F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8579" y="4487332"/>
            <a:ext cx="5627158" cy="15070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/>
              <a:t>¿POR QUÉ UN AGENTE DE KW?</a:t>
            </a:r>
          </a:p>
        </p:txBody>
      </p:sp>
      <p:pic>
        <p:nvPicPr>
          <p:cNvPr id="20" name="Picture Placeholder 6">
            <a:extLst>
              <a:ext uri="{FF2B5EF4-FFF2-40B4-BE49-F238E27FC236}">
                <a16:creationId xmlns:a16="http://schemas.microsoft.com/office/drawing/2014/main" id="{A2710609-F270-4568-9A21-0198FAE8EE0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l="37000" r="29935" b="1"/>
          <a:stretch/>
        </p:blipFill>
        <p:spPr>
          <a:xfrm>
            <a:off x="831" y="10"/>
            <a:ext cx="3502025" cy="6857990"/>
          </a:xfrm>
          <a:prstGeom prst="rect">
            <a:avLst/>
          </a:prstGeom>
          <a:effectLst>
            <a:innerShdw blurRad="57150" dist="38100" dir="14460000">
              <a:prstClr val="black">
                <a:alpha val="70000"/>
              </a:prstClr>
            </a:innerShdw>
          </a:effectLst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F2B584-BEEF-4138-8676-2EF9D6A99A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884612" y="685800"/>
            <a:ext cx="6626072" cy="3801532"/>
          </a:xfr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342900" indent="-342900">
              <a:buFont typeface="Wingdings 3" panose="05040102010807070707" pitchFamily="18" charset="2"/>
              <a:buChar char=""/>
            </a:pPr>
            <a:endParaRPr lang="en-US" dirty="0"/>
          </a:p>
          <a:p>
            <a:pPr marL="342900" indent="-342900">
              <a:buFont typeface="Wingdings 3" panose="05040102010807070707" pitchFamily="18" charset="2"/>
              <a:buChar char=""/>
            </a:pPr>
            <a:endParaRPr lang="en-US" dirty="0"/>
          </a:p>
          <a:p>
            <a:r>
              <a:rPr lang="es-ES" sz="2300" dirty="0"/>
              <a:t>Nos comprometemos a ayudarle con su búsqueda de casa por:</a:t>
            </a:r>
          </a:p>
          <a:p>
            <a:pPr marL="342900" indent="-342900">
              <a:buFont typeface="Wingdings 3" panose="05040102010807070707" pitchFamily="18" charset="2"/>
              <a:buChar char=""/>
            </a:pPr>
            <a:r>
              <a:rPr lang="es-ES" sz="2300" dirty="0"/>
              <a:t>Visita de las casas por adelantado en su nombre</a:t>
            </a:r>
          </a:p>
          <a:p>
            <a:pPr marL="342900" indent="-342900">
              <a:buFont typeface="Wingdings 3" panose="05040102010807070707" pitchFamily="18" charset="2"/>
              <a:buChar char=""/>
            </a:pPr>
            <a:r>
              <a:rPr lang="es-ES" sz="2300" dirty="0"/>
              <a:t>Recorriendo personalmente casas y barrios con usted</a:t>
            </a:r>
          </a:p>
          <a:p>
            <a:pPr marL="342900" indent="-342900">
              <a:buFont typeface="Wingdings 3" panose="05040102010807070707" pitchFamily="18" charset="2"/>
              <a:buChar char=""/>
            </a:pPr>
            <a:r>
              <a:rPr lang="es-ES" sz="2300" dirty="0"/>
              <a:t>Manteniéndole informado de nuevas viviendas en el mercado</a:t>
            </a:r>
          </a:p>
          <a:p>
            <a:pPr marL="342900" indent="-342900">
              <a:buFont typeface="Wingdings 3" panose="05040102010807070707" pitchFamily="18" charset="2"/>
              <a:buChar char=""/>
            </a:pPr>
            <a:r>
              <a:rPr lang="es-ES" sz="2300" dirty="0"/>
              <a:t>Ayudándole a obtener una vista previa de las casas en la Web</a:t>
            </a:r>
          </a:p>
          <a:p>
            <a:pPr marL="342900" indent="-342900">
              <a:buFont typeface="Wingdings 3" panose="05040102010807070707" pitchFamily="18" charset="2"/>
              <a:buChar char=""/>
            </a:pPr>
            <a:r>
              <a:rPr lang="es-ES" sz="2300" dirty="0"/>
              <a:t>Aconsejarle sobre otras casas que han vendido y por cuánto.</a:t>
            </a:r>
          </a:p>
          <a:p>
            <a:pPr marL="342900" indent="-342900">
              <a:buFont typeface="Wingdings 3" panose="05040102010807070707" pitchFamily="18" charset="2"/>
              <a:buChar char=""/>
            </a:pPr>
            <a:r>
              <a:rPr lang="es-ES" sz="2300" dirty="0"/>
              <a:t>Trabajando con usted hasta que encontremos la casa de sus sueños.</a:t>
            </a:r>
            <a:endParaRPr lang="en-US" sz="2300" dirty="0"/>
          </a:p>
          <a:p>
            <a:endParaRPr lang="en-US" dirty="0"/>
          </a:p>
        </p:txBody>
      </p: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34E40056-4B05-4A2C-8908-10FF073A82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E4CE3D7E-7E61-4783-A4B4-AF9FF7F826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29CD84E2-F85B-4AB8-9BA7-B59B59AC4B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69BBEB54-0DAD-4AAF-8BB1-F0DB0F9C39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D97820F3-DA9C-422A-B861-A480530FBC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F2B678CA-174E-4AE7-B78F-193C328FE4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Arrow: Left 2">
            <a:hlinkClick r:id="rId4" action="ppaction://hlinksldjump"/>
            <a:extLst>
              <a:ext uri="{FF2B5EF4-FFF2-40B4-BE49-F238E27FC236}">
                <a16:creationId xmlns:a16="http://schemas.microsoft.com/office/drawing/2014/main" id="{AFEC656E-F7FB-45BD-95C7-E1C6354707EF}"/>
              </a:ext>
            </a:extLst>
          </p:cNvPr>
          <p:cNvSpPr/>
          <p:nvPr/>
        </p:nvSpPr>
        <p:spPr>
          <a:xfrm>
            <a:off x="10628555" y="5572461"/>
            <a:ext cx="647457" cy="32880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5317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142000"/>
                <a:satMod val="200000"/>
                <a:lumMod val="118000"/>
              </a:schemeClr>
            </a:gs>
            <a:gs pos="100000">
              <a:schemeClr val="bg2">
                <a:shade val="94000"/>
                <a:hueMod val="22000"/>
                <a:satMod val="220000"/>
                <a:lumMod val="62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" name="Group 113">
            <a:extLst>
              <a:ext uri="{FF2B5EF4-FFF2-40B4-BE49-F238E27FC236}">
                <a16:creationId xmlns:a16="http://schemas.microsoft.com/office/drawing/2014/main" id="{DBBFBB23-9099-4EED-A21E-63DB81DD9B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E0176E0E-9EAC-418B-9F10-1C3B7C8768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7E6232F6-EAAE-46E6-A5FA-8825F3ED4D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C5D6ECA4-641F-488A-A1F4-48097D57C9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01CE0BF8-C15D-48B8-96DA-91479180BB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97DC08EB-EFDD-4CAC-89C9-140A44D64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121" name="Rectangle 120">
            <a:extLst>
              <a:ext uri="{FF2B5EF4-FFF2-40B4-BE49-F238E27FC236}">
                <a16:creationId xmlns:a16="http://schemas.microsoft.com/office/drawing/2014/main" id="{664C37AD-AECB-4BE2-A90B-D0E5EC7890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073D3A-1F34-4543-AD5D-F1F1BAF08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8579" y="4487332"/>
            <a:ext cx="5627158" cy="15070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/>
              <a:t>PROCESO PARA COMPRA DE VIVIENDA</a:t>
            </a:r>
            <a:endParaRPr lang="en-US" sz="3600" dirty="0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7D953348-3BEE-4EBE-84C5-3041D5704BA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37000" r="29935" b="1"/>
          <a:stretch/>
        </p:blipFill>
        <p:spPr>
          <a:xfrm>
            <a:off x="0" y="3271519"/>
            <a:ext cx="1716165" cy="2374679"/>
          </a:xfrm>
          <a:prstGeom prst="rect">
            <a:avLst/>
          </a:prstGeom>
          <a:effectLst>
            <a:innerShdw blurRad="57150" dist="38100" dir="14460000">
              <a:prstClr val="black">
                <a:alpha val="70000"/>
              </a:prstClr>
            </a:innerShdw>
          </a:effectLst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AFCB87-3A67-44C7-9D59-5AB9D49B5D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884612" y="685800"/>
            <a:ext cx="6626072" cy="3615267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342900" indent="-342900">
              <a:lnSpc>
                <a:spcPct val="90000"/>
              </a:lnSpc>
              <a:buFont typeface="+mj-lt"/>
              <a:buAutoNum type="arabicPeriod"/>
            </a:pPr>
            <a:r>
              <a:rPr lang="es-ES" sz="2000" dirty="0"/>
              <a:t>Seleccione su agente de bienes raíces (Real Estate </a:t>
            </a:r>
            <a:r>
              <a:rPr lang="es-ES" sz="2000" dirty="0" err="1"/>
              <a:t>Agent</a:t>
            </a:r>
            <a:r>
              <a:rPr lang="es-ES" sz="2000" dirty="0"/>
              <a:t> - </a:t>
            </a:r>
            <a:r>
              <a:rPr lang="en-US" b="1" dirty="0"/>
              <a:t>REALTORS</a:t>
            </a:r>
            <a:r>
              <a:rPr lang="en-US" dirty="0"/>
              <a:t>®</a:t>
            </a:r>
            <a:r>
              <a:rPr lang="es-ES" sz="2000" dirty="0"/>
              <a:t>)</a:t>
            </a:r>
          </a:p>
          <a:p>
            <a:pPr marL="342900" indent="-342900">
              <a:lnSpc>
                <a:spcPct val="90000"/>
              </a:lnSpc>
              <a:buFont typeface="+mj-lt"/>
              <a:buAutoNum type="arabicPeriod"/>
            </a:pPr>
            <a:r>
              <a:rPr lang="es-ES" sz="2000" dirty="0"/>
              <a:t>Seleccione su prestamista hipotecario (</a:t>
            </a:r>
            <a:r>
              <a:rPr lang="es-ES" sz="2000" dirty="0" err="1"/>
              <a:t>mortgage</a:t>
            </a:r>
            <a:r>
              <a:rPr lang="es-ES" sz="2000" dirty="0"/>
              <a:t> </a:t>
            </a:r>
            <a:r>
              <a:rPr lang="es-ES" sz="2000" dirty="0" err="1"/>
              <a:t>lender</a:t>
            </a:r>
            <a:endParaRPr lang="es-ES" sz="2000" dirty="0"/>
          </a:p>
          <a:p>
            <a:pPr marL="342900" indent="-342900">
              <a:lnSpc>
                <a:spcPct val="90000"/>
              </a:lnSpc>
              <a:buFont typeface="+mj-lt"/>
              <a:buAutoNum type="arabicPeriod"/>
            </a:pPr>
            <a:r>
              <a:rPr lang="es-ES" sz="2000" dirty="0"/>
              <a:t>Seleccione su propiedad (</a:t>
            </a:r>
            <a:r>
              <a:rPr lang="es-ES" sz="2000" dirty="0" err="1"/>
              <a:t>property</a:t>
            </a:r>
            <a:r>
              <a:rPr lang="es-ES" sz="2000" dirty="0"/>
              <a:t>)</a:t>
            </a:r>
          </a:p>
          <a:p>
            <a:pPr marL="342900" indent="-342900">
              <a:lnSpc>
                <a:spcPct val="90000"/>
              </a:lnSpc>
              <a:buFont typeface="+mj-lt"/>
              <a:buAutoNum type="arabicPeriod"/>
            </a:pPr>
            <a:r>
              <a:rPr lang="es-ES" sz="2000" dirty="0"/>
              <a:t>Haciendo oferta de compra (</a:t>
            </a:r>
            <a:r>
              <a:rPr lang="es-ES" sz="2000" dirty="0" err="1"/>
              <a:t>make</a:t>
            </a:r>
            <a:r>
              <a:rPr lang="es-ES" sz="2000" dirty="0"/>
              <a:t> </a:t>
            </a:r>
            <a:r>
              <a:rPr lang="es-ES" sz="2000" dirty="0" err="1"/>
              <a:t>an</a:t>
            </a:r>
            <a:r>
              <a:rPr lang="es-ES" sz="2000" dirty="0"/>
              <a:t> </a:t>
            </a:r>
            <a:r>
              <a:rPr lang="es-ES" sz="2000" dirty="0" err="1"/>
              <a:t>offer</a:t>
            </a:r>
            <a:r>
              <a:rPr lang="es-ES" sz="2000" dirty="0"/>
              <a:t>)</a:t>
            </a:r>
          </a:p>
          <a:p>
            <a:pPr marL="342900" indent="-342900">
              <a:lnSpc>
                <a:spcPct val="90000"/>
              </a:lnSpc>
              <a:buFont typeface="+mj-lt"/>
              <a:buAutoNum type="arabicPeriod"/>
            </a:pPr>
            <a:r>
              <a:rPr lang="es-ES" sz="2000" dirty="0"/>
              <a:t>Aceptación del contrato (</a:t>
            </a:r>
            <a:r>
              <a:rPr lang="es-ES" sz="2000" dirty="0" err="1"/>
              <a:t>accepting</a:t>
            </a:r>
            <a:r>
              <a:rPr lang="es-ES" sz="2000" dirty="0"/>
              <a:t> </a:t>
            </a:r>
            <a:r>
              <a:rPr lang="es-ES" sz="2000" dirty="0" err="1"/>
              <a:t>the</a:t>
            </a:r>
            <a:r>
              <a:rPr lang="es-ES" sz="2000" dirty="0"/>
              <a:t> </a:t>
            </a:r>
            <a:r>
              <a:rPr lang="es-ES" sz="2000" dirty="0" err="1"/>
              <a:t>contract</a:t>
            </a:r>
            <a:r>
              <a:rPr lang="es-ES" sz="2000" dirty="0"/>
              <a:t>)</a:t>
            </a:r>
          </a:p>
          <a:p>
            <a:pPr marL="342900" indent="-342900">
              <a:lnSpc>
                <a:spcPct val="90000"/>
              </a:lnSpc>
              <a:buFont typeface="+mj-lt"/>
              <a:buAutoNum type="arabicPeriod"/>
            </a:pPr>
            <a:r>
              <a:rPr lang="es-ES" sz="2000" dirty="0"/>
              <a:t>Proceso para el préstamo hipotecario (</a:t>
            </a:r>
            <a:r>
              <a:rPr lang="es-ES" sz="2000" dirty="0" err="1"/>
              <a:t>mortgage</a:t>
            </a:r>
            <a:r>
              <a:rPr lang="es-ES" sz="2000" dirty="0"/>
              <a:t> loan </a:t>
            </a:r>
            <a:r>
              <a:rPr lang="en-US" sz="2000" dirty="0"/>
              <a:t>process)</a:t>
            </a:r>
            <a:endParaRPr lang="es-ES" sz="2000" dirty="0"/>
          </a:p>
          <a:p>
            <a:pPr marL="342900" indent="-342900">
              <a:lnSpc>
                <a:spcPct val="90000"/>
              </a:lnSpc>
              <a:buFont typeface="+mj-lt"/>
              <a:buAutoNum type="arabicPeriod"/>
            </a:pPr>
            <a:r>
              <a:rPr lang="es-ES" sz="2000" dirty="0"/>
              <a:t>Cierre y a mudarse (</a:t>
            </a:r>
            <a:r>
              <a:rPr lang="es-ES" sz="2000" dirty="0" err="1"/>
              <a:t>settlement</a:t>
            </a:r>
            <a:r>
              <a:rPr lang="es-ES" sz="2000" dirty="0"/>
              <a:t> and </a:t>
            </a:r>
            <a:r>
              <a:rPr lang="es-ES" sz="2000" dirty="0" err="1"/>
              <a:t>moving</a:t>
            </a:r>
            <a:r>
              <a:rPr lang="es-ES" sz="2000" dirty="0"/>
              <a:t>)</a:t>
            </a:r>
            <a:endParaRPr lang="en-US" sz="2000" dirty="0"/>
          </a:p>
        </p:txBody>
      </p: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34E40056-4B05-4A2C-8908-10FF073A82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E4CE3D7E-7E61-4783-A4B4-AF9FF7F826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29CD84E2-F85B-4AB8-9BA7-B59B59AC4B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69BBEB54-0DAD-4AAF-8BB1-F0DB0F9C39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D97820F3-DA9C-422A-B861-A480530FBC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F2B678CA-174E-4AE7-B78F-193C328FE4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Picture 5" descr="A person standing in front of a building&#10;&#10;Description generated with high confidence">
            <a:extLst>
              <a:ext uri="{FF2B5EF4-FFF2-40B4-BE49-F238E27FC236}">
                <a16:creationId xmlns:a16="http://schemas.microsoft.com/office/drawing/2014/main" id="{A4E6D0E0-7B4A-48D3-80B4-AA1E6ED73E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212" r="45461" b="2"/>
          <a:stretch/>
        </p:blipFill>
        <p:spPr>
          <a:xfrm>
            <a:off x="0" y="0"/>
            <a:ext cx="1810631" cy="2676306"/>
          </a:xfrm>
          <a:prstGeom prst="rect">
            <a:avLst/>
          </a:prstGeom>
          <a:effectLst>
            <a:innerShdw blurRad="57150" dist="38100" dir="14460000">
              <a:prstClr val="black">
                <a:alpha val="70000"/>
              </a:prstClr>
            </a:innerShdw>
          </a:effectLst>
        </p:spPr>
      </p:pic>
      <p:pic>
        <p:nvPicPr>
          <p:cNvPr id="20" name="Picture 5" descr="A picture containing building, outdoor, sky, front&#10;&#10;Description generated with very high confidence">
            <a:extLst>
              <a:ext uri="{FF2B5EF4-FFF2-40B4-BE49-F238E27FC236}">
                <a16:creationId xmlns:a16="http://schemas.microsoft.com/office/drawing/2014/main" id="{3DA0ABCA-FFB4-47B2-A97B-01427B967C0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749" r="11750"/>
          <a:stretch/>
        </p:blipFill>
        <p:spPr>
          <a:xfrm>
            <a:off x="1875495" y="966241"/>
            <a:ext cx="1665839" cy="2615578"/>
          </a:xfrm>
          <a:prstGeom prst="rect">
            <a:avLst/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</p:pic>
      <p:pic>
        <p:nvPicPr>
          <p:cNvPr id="21" name="Picture Placeholder 7">
            <a:extLst>
              <a:ext uri="{FF2B5EF4-FFF2-40B4-BE49-F238E27FC236}">
                <a16:creationId xmlns:a16="http://schemas.microsoft.com/office/drawing/2014/main" id="{8B9EBD19-3D32-4970-8C8F-979B96404F3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3276" r="33277" b="2"/>
          <a:stretch/>
        </p:blipFill>
        <p:spPr>
          <a:xfrm>
            <a:off x="1810631" y="4205613"/>
            <a:ext cx="1768238" cy="2374679"/>
          </a:xfrm>
          <a:prstGeom prst="rect">
            <a:avLst/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38110978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142000"/>
                <a:satMod val="200000"/>
                <a:lumMod val="118000"/>
              </a:schemeClr>
            </a:gs>
            <a:gs pos="100000">
              <a:schemeClr val="bg2">
                <a:shade val="94000"/>
                <a:hueMod val="22000"/>
                <a:satMod val="220000"/>
                <a:lumMod val="62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" name="Group 113">
            <a:extLst>
              <a:ext uri="{FF2B5EF4-FFF2-40B4-BE49-F238E27FC236}">
                <a16:creationId xmlns:a16="http://schemas.microsoft.com/office/drawing/2014/main" id="{DBBFBB23-9099-4EED-A21E-63DB81DD9B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E0176E0E-9EAC-418B-9F10-1C3B7C8768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7E6232F6-EAAE-46E6-A5FA-8825F3ED4D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C5D6ECA4-641F-488A-A1F4-48097D57C9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01CE0BF8-C15D-48B8-96DA-91479180BB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97DC08EB-EFDD-4CAC-89C9-140A44D64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121" name="Rectangle 120">
            <a:extLst>
              <a:ext uri="{FF2B5EF4-FFF2-40B4-BE49-F238E27FC236}">
                <a16:creationId xmlns:a16="http://schemas.microsoft.com/office/drawing/2014/main" id="{664C37AD-AECB-4BE2-A90B-D0E5EC7890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073D3A-1F34-4543-AD5D-F1F1BAF08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8579" y="4487332"/>
            <a:ext cx="5627158" cy="1507067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600" dirty="0"/>
              <a:t>PASO 1 SELECCIONE SU AGENTE DE BIENES RAÍCES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7D953348-3BEE-4EBE-84C5-3041D5704BA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l="37000" r="29935" b="1"/>
          <a:stretch/>
        </p:blipFill>
        <p:spPr>
          <a:xfrm>
            <a:off x="831" y="10"/>
            <a:ext cx="3502025" cy="6857990"/>
          </a:xfrm>
          <a:prstGeom prst="rect">
            <a:avLst/>
          </a:prstGeom>
          <a:effectLst>
            <a:innerShdw blurRad="57150" dist="38100" dir="14460000">
              <a:prstClr val="black">
                <a:alpha val="70000"/>
              </a:prstClr>
            </a:innerShdw>
          </a:effectLst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AFCB87-3A67-44C7-9D59-5AB9D49B5D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884612" y="685800"/>
            <a:ext cx="6626072" cy="36152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85750">
              <a:lnSpc>
                <a:spcPct val="90000"/>
              </a:lnSpc>
              <a:buFont typeface="Wingdings 3" panose="05040102010807070707" pitchFamily="18" charset="2"/>
              <a:buChar char=""/>
            </a:pPr>
            <a:r>
              <a:rPr lang="es-ES" dirty="0"/>
              <a:t>Reunión inicial. </a:t>
            </a:r>
            <a:r>
              <a:rPr lang="es-ES" dirty="0">
                <a:hlinkClick r:id="rId4" action="ppaction://hlinksldjump"/>
              </a:rPr>
              <a:t>¿Por qué comprar con un agente de KW?</a:t>
            </a:r>
            <a:endParaRPr lang="es-ES" dirty="0"/>
          </a:p>
          <a:p>
            <a:pPr marL="285750" indent="-285750">
              <a:lnSpc>
                <a:spcPct val="90000"/>
              </a:lnSpc>
              <a:buFont typeface="Wingdings 3" panose="05040102010807070707" pitchFamily="18" charset="2"/>
              <a:buChar char=""/>
            </a:pPr>
            <a:r>
              <a:rPr lang="es-ES" dirty="0"/>
              <a:t>Notificación al cliente.</a:t>
            </a:r>
          </a:p>
          <a:p>
            <a:pPr marL="285750" indent="-285750">
              <a:lnSpc>
                <a:spcPct val="90000"/>
              </a:lnSpc>
              <a:buFont typeface="Wingdings 3" panose="05040102010807070707" pitchFamily="18" charset="2"/>
              <a:buChar char=""/>
            </a:pPr>
            <a:r>
              <a:rPr lang="es-ES" dirty="0"/>
              <a:t>Consulta para analizar necesidades (entrevista). </a:t>
            </a:r>
          </a:p>
          <a:p>
            <a:pPr marL="742950" lvl="1" indent="-285750">
              <a:lnSpc>
                <a:spcPct val="90000"/>
              </a:lnSpc>
              <a:buFont typeface="Wingdings 3" panose="05040102010807070707" pitchFamily="18" charset="2"/>
              <a:buChar char=""/>
            </a:pPr>
            <a:r>
              <a:rPr lang="es-ES" sz="1800" dirty="0">
                <a:hlinkClick r:id="rId5" tooltip="Cuestionario al comprador"/>
              </a:rPr>
              <a:t>Conozca sus necesidades y la propiedad que desea.</a:t>
            </a:r>
            <a:endParaRPr lang="es-ES" sz="1800" dirty="0"/>
          </a:p>
          <a:p>
            <a:pPr marL="742950" lvl="1" indent="-285750">
              <a:lnSpc>
                <a:spcPct val="90000"/>
              </a:lnSpc>
              <a:buFont typeface="Wingdings 3" panose="05040102010807070707" pitchFamily="18" charset="2"/>
              <a:buChar char=""/>
            </a:pPr>
            <a:r>
              <a:rPr lang="es-ES" sz="1800" dirty="0">
                <a:hlinkClick r:id="rId6" action="ppaction://hlinksldjump"/>
              </a:rPr>
              <a:t>Reporte de crédito</a:t>
            </a:r>
            <a:endParaRPr lang="es-ES" sz="1800" dirty="0"/>
          </a:p>
          <a:p>
            <a:pPr marL="285750" indent="-285750">
              <a:lnSpc>
                <a:spcPct val="90000"/>
              </a:lnSpc>
              <a:buFont typeface="Wingdings 3" panose="05040102010807070707" pitchFamily="18" charset="2"/>
              <a:buChar char=""/>
            </a:pPr>
            <a:r>
              <a:rPr lang="es-ES" dirty="0"/>
              <a:t>Contrato de agencia comprador (inquilino).</a:t>
            </a:r>
            <a:endParaRPr lang="en-US" dirty="0"/>
          </a:p>
        </p:txBody>
      </p: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34E40056-4B05-4A2C-8908-10FF073A82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E4CE3D7E-7E61-4783-A4B4-AF9FF7F826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29CD84E2-F85B-4AB8-9BA7-B59B59AC4B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69BBEB54-0DAD-4AAF-8BB1-F0DB0F9C39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D97820F3-DA9C-422A-B861-A480530FBC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F2B678CA-174E-4AE7-B78F-193C328FE4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Picture 5" descr="A person standing in front of a building&#10;&#10;Description generated with high confidence">
            <a:extLst>
              <a:ext uri="{FF2B5EF4-FFF2-40B4-BE49-F238E27FC236}">
                <a16:creationId xmlns:a16="http://schemas.microsoft.com/office/drawing/2014/main" id="{A4E6D0E0-7B4A-48D3-80B4-AA1E6ED73EF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9212" r="45461" b="2"/>
          <a:stretch/>
        </p:blipFill>
        <p:spPr>
          <a:xfrm>
            <a:off x="837649" y="531794"/>
            <a:ext cx="1810631" cy="2676306"/>
          </a:xfrm>
          <a:prstGeom prst="rect">
            <a:avLst/>
          </a:prstGeom>
          <a:effectLst>
            <a:innerShdw blurRad="57150" dist="38100" dir="14460000">
              <a:prstClr val="black">
                <a:alpha val="70000"/>
              </a:prstClr>
            </a:innerShdw>
          </a:effectLst>
        </p:spPr>
      </p:pic>
      <p:sp>
        <p:nvSpPr>
          <p:cNvPr id="3" name="Arrow: Right 2">
            <a:hlinkClick r:id="rId8"/>
            <a:extLst>
              <a:ext uri="{FF2B5EF4-FFF2-40B4-BE49-F238E27FC236}">
                <a16:creationId xmlns:a16="http://schemas.microsoft.com/office/drawing/2014/main" id="{6F080F15-DA60-4F12-829F-0C5784A3733F}"/>
              </a:ext>
            </a:extLst>
          </p:cNvPr>
          <p:cNvSpPr/>
          <p:nvPr/>
        </p:nvSpPr>
        <p:spPr>
          <a:xfrm>
            <a:off x="10510684" y="1226081"/>
            <a:ext cx="494389" cy="1878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0607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142000"/>
                <a:satMod val="200000"/>
                <a:lumMod val="118000"/>
              </a:schemeClr>
            </a:gs>
            <a:gs pos="100000">
              <a:schemeClr val="bg2">
                <a:shade val="94000"/>
                <a:hueMod val="22000"/>
                <a:satMod val="220000"/>
                <a:lumMod val="62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roup 84">
            <a:extLst>
              <a:ext uri="{FF2B5EF4-FFF2-40B4-BE49-F238E27FC236}">
                <a16:creationId xmlns:a16="http://schemas.microsoft.com/office/drawing/2014/main" id="{DBBFBB23-9099-4EED-A21E-63DB81DD9B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E0176E0E-9EAC-418B-9F10-1C3B7C8768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7E6232F6-EAAE-46E6-A5FA-8825F3ED4D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C5D6ECA4-641F-488A-A1F4-48097D57C9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01CE0BF8-C15D-48B8-96DA-91479180BB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97DC08EB-EFDD-4CAC-89C9-140A44D64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92" name="Rectangle 91">
            <a:extLst>
              <a:ext uri="{FF2B5EF4-FFF2-40B4-BE49-F238E27FC236}">
                <a16:creationId xmlns:a16="http://schemas.microsoft.com/office/drawing/2014/main" id="{664C37AD-AECB-4BE2-A90B-D0E5EC7890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A65BAE-AB83-445A-9591-4916E170F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8579" y="4487332"/>
            <a:ext cx="5627158" cy="1507067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600" dirty="0"/>
              <a:t>PASO 2 SELECCIONE SU PRESTAMISTA HIPOTECARIO</a:t>
            </a:r>
          </a:p>
        </p:txBody>
      </p:sp>
      <p:pic>
        <p:nvPicPr>
          <p:cNvPr id="5" name="Picture 5" descr="A picture containing building, outdoor, sky, front&#10;&#10;Description generated with very high confidence">
            <a:extLst>
              <a:ext uri="{FF2B5EF4-FFF2-40B4-BE49-F238E27FC236}">
                <a16:creationId xmlns:a16="http://schemas.microsoft.com/office/drawing/2014/main" id="{0DD6F742-4C7E-493D-8572-73E01C65C95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l="11749" r="11750"/>
          <a:stretch/>
        </p:blipFill>
        <p:spPr>
          <a:xfrm>
            <a:off x="831" y="10"/>
            <a:ext cx="3502025" cy="6857990"/>
          </a:xfrm>
          <a:prstGeom prst="rect">
            <a:avLst/>
          </a:prstGeom>
          <a:effectLst>
            <a:innerShdw blurRad="57150" dist="38100" dir="14460000">
              <a:prstClr val="black">
                <a:alpha val="70000"/>
              </a:prstClr>
            </a:innerShdw>
          </a:effectLst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F2B584-BEEF-4138-8676-2EF9D6A99A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884612" y="685800"/>
            <a:ext cx="6626072" cy="36152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342900">
              <a:buFont typeface="Wingdings 3" panose="05040102010807070707" pitchFamily="18" charset="2"/>
              <a:buChar char=""/>
            </a:pPr>
            <a:r>
              <a:rPr lang="es-ES" dirty="0"/>
              <a:t>Haga una lista de prestamistas.</a:t>
            </a:r>
          </a:p>
          <a:p>
            <a:pPr marL="342900" indent="-342900">
              <a:buFont typeface="Wingdings 3" panose="05040102010807070707" pitchFamily="18" charset="2"/>
              <a:buChar char=""/>
            </a:pPr>
            <a:r>
              <a:rPr lang="es-ES" dirty="0"/>
              <a:t>Hablar con los prestamistas.</a:t>
            </a:r>
          </a:p>
          <a:p>
            <a:pPr marL="342900" indent="-342900">
              <a:buFont typeface="Wingdings 3" panose="05040102010807070707" pitchFamily="18" charset="2"/>
              <a:buChar char=""/>
            </a:pPr>
            <a:r>
              <a:rPr lang="es-ES" dirty="0"/>
              <a:t>Buscar información – comparar.</a:t>
            </a:r>
          </a:p>
          <a:p>
            <a:pPr marL="342900" indent="-342900">
              <a:buFont typeface="Wingdings 3" panose="05040102010807070707" pitchFamily="18" charset="2"/>
              <a:buChar char=""/>
            </a:pPr>
            <a:r>
              <a:rPr lang="es-ES" dirty="0"/>
              <a:t>Preguntar a su agente de préstamo.</a:t>
            </a:r>
          </a:p>
          <a:p>
            <a:pPr marL="342900" indent="-342900">
              <a:buFont typeface="Wingdings 3" panose="05040102010807070707" pitchFamily="18" charset="2"/>
              <a:buChar char=""/>
            </a:pPr>
            <a:r>
              <a:rPr lang="es-ES" dirty="0"/>
              <a:t>Obtener precalificación – preaprobación.</a:t>
            </a:r>
          </a:p>
          <a:p>
            <a:pPr marL="342900" indent="-342900">
              <a:buFont typeface="Wingdings 3" panose="05040102010807070707" pitchFamily="18" charset="2"/>
              <a:buChar char=""/>
            </a:pPr>
            <a:r>
              <a:rPr lang="es-ES" dirty="0"/>
              <a:t>Elegir prestamista hipotecario.</a:t>
            </a:r>
          </a:p>
        </p:txBody>
      </p:sp>
      <p:grpSp>
        <p:nvGrpSpPr>
          <p:cNvPr id="94" name="Group 93">
            <a:extLst>
              <a:ext uri="{FF2B5EF4-FFF2-40B4-BE49-F238E27FC236}">
                <a16:creationId xmlns:a16="http://schemas.microsoft.com/office/drawing/2014/main" id="{34E40056-4B05-4A2C-8908-10FF073A82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E4CE3D7E-7E61-4783-A4B4-AF9FF7F826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29CD84E2-F85B-4AB8-9BA7-B59B59AC4B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69BBEB54-0DAD-4AAF-8BB1-F0DB0F9C39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D97820F3-DA9C-422A-B861-A480530FBC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F2B678CA-174E-4AE7-B78F-193C328FE4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444658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142000"/>
                <a:satMod val="200000"/>
                <a:lumMod val="118000"/>
              </a:schemeClr>
            </a:gs>
            <a:gs pos="100000">
              <a:schemeClr val="bg2">
                <a:shade val="94000"/>
                <a:hueMod val="22000"/>
                <a:satMod val="220000"/>
                <a:lumMod val="62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roup 84">
            <a:extLst>
              <a:ext uri="{FF2B5EF4-FFF2-40B4-BE49-F238E27FC236}">
                <a16:creationId xmlns:a16="http://schemas.microsoft.com/office/drawing/2014/main" id="{DBBFBB23-9099-4EED-A21E-63DB81DD9B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E0176E0E-9EAC-418B-9F10-1C3B7C8768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7E6232F6-EAAE-46E6-A5FA-8825F3ED4D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C5D6ECA4-641F-488A-A1F4-48097D57C9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01CE0BF8-C15D-48B8-96DA-91479180BB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97DC08EB-EFDD-4CAC-89C9-140A44D64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92" name="Rectangle 91">
            <a:extLst>
              <a:ext uri="{FF2B5EF4-FFF2-40B4-BE49-F238E27FC236}">
                <a16:creationId xmlns:a16="http://schemas.microsoft.com/office/drawing/2014/main" id="{664C37AD-AECB-4BE2-A90B-D0E5EC7890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A65BAE-AB83-445A-9591-4916E170F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8579" y="4487332"/>
            <a:ext cx="5627158" cy="15070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/>
              <a:t>PASO 3 SELECCIONE SU PROPIEDAD</a:t>
            </a: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89FA026D-2A11-40BD-8F69-1F1729631DD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33276" r="33277" b="2"/>
          <a:stretch/>
        </p:blipFill>
        <p:spPr>
          <a:xfrm>
            <a:off x="831" y="10"/>
            <a:ext cx="3502025" cy="6857990"/>
          </a:xfrm>
          <a:prstGeom prst="rect">
            <a:avLst/>
          </a:prstGeom>
          <a:effectLst>
            <a:innerShdw blurRad="57150" dist="38100" dir="14460000">
              <a:prstClr val="black">
                <a:alpha val="70000"/>
              </a:prstClr>
            </a:innerShdw>
          </a:effectLst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F2B584-BEEF-4138-8676-2EF9D6A99A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884612" y="685800"/>
            <a:ext cx="6626072" cy="36152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342900">
              <a:buFont typeface="Wingdings 3" panose="05040102010807070707" pitchFamily="18" charset="2"/>
              <a:buChar char=""/>
            </a:pPr>
            <a:r>
              <a:rPr lang="es-ES" dirty="0"/>
              <a:t>Conoce sus necesidades y la propiedad que desea.</a:t>
            </a:r>
          </a:p>
          <a:p>
            <a:pPr marL="342900" indent="-342900">
              <a:buFont typeface="Wingdings 3" panose="05040102010807070707" pitchFamily="18" charset="2"/>
              <a:buChar char=""/>
            </a:pPr>
            <a:r>
              <a:rPr lang="es-ES" dirty="0"/>
              <a:t>Estudiar el mercado y buscar propiedades acorde con sus necesidades y posibilidades.</a:t>
            </a:r>
          </a:p>
          <a:p>
            <a:pPr marL="342900" indent="-342900">
              <a:buFont typeface="Wingdings 3" panose="05040102010807070707" pitchFamily="18" charset="2"/>
              <a:buChar char=""/>
            </a:pPr>
            <a:r>
              <a:rPr lang="es-ES" dirty="0"/>
              <a:t>Ver propiedades con agente. Ir a casa abierta.</a:t>
            </a:r>
          </a:p>
          <a:p>
            <a:pPr marL="342900" indent="-342900">
              <a:buFont typeface="Wingdings 3" panose="05040102010807070707" pitchFamily="18" charset="2"/>
              <a:buChar char=""/>
            </a:pPr>
            <a:r>
              <a:rPr lang="es-ES" dirty="0"/>
              <a:t>Evaluar cada propiedad. Trabajando con su agente.</a:t>
            </a:r>
          </a:p>
          <a:p>
            <a:pPr marL="342900" indent="-342900">
              <a:buFont typeface="Wingdings 3" panose="05040102010807070707" pitchFamily="18" charset="2"/>
              <a:buChar char=""/>
            </a:pPr>
            <a:r>
              <a:rPr lang="es-ES" dirty="0"/>
              <a:t>Elija la casa o propiedad que satisfaga sus necesidades. El agente le ayuda. Usted toma la decisión.</a:t>
            </a:r>
            <a:endParaRPr lang="en-US" dirty="0"/>
          </a:p>
        </p:txBody>
      </p:sp>
      <p:grpSp>
        <p:nvGrpSpPr>
          <p:cNvPr id="94" name="Group 93">
            <a:extLst>
              <a:ext uri="{FF2B5EF4-FFF2-40B4-BE49-F238E27FC236}">
                <a16:creationId xmlns:a16="http://schemas.microsoft.com/office/drawing/2014/main" id="{34E40056-4B05-4A2C-8908-10FF073A82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E4CE3D7E-7E61-4783-A4B4-AF9FF7F826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29CD84E2-F85B-4AB8-9BA7-B59B59AC4B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69BBEB54-0DAD-4AAF-8BB1-F0DB0F9C39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D97820F3-DA9C-422A-B861-A480530FBC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F2B678CA-174E-4AE7-B78F-193C328FE4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330801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142000"/>
                <a:satMod val="200000"/>
                <a:lumMod val="118000"/>
              </a:schemeClr>
            </a:gs>
            <a:gs pos="100000">
              <a:schemeClr val="bg2">
                <a:shade val="94000"/>
                <a:hueMod val="22000"/>
                <a:satMod val="220000"/>
                <a:lumMod val="62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roup 84">
            <a:extLst>
              <a:ext uri="{FF2B5EF4-FFF2-40B4-BE49-F238E27FC236}">
                <a16:creationId xmlns:a16="http://schemas.microsoft.com/office/drawing/2014/main" id="{DBBFBB23-9099-4EED-A21E-63DB81DD9B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E0176E0E-9EAC-418B-9F10-1C3B7C8768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7E6232F6-EAAE-46E6-A5FA-8825F3ED4D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C5D6ECA4-641F-488A-A1F4-48097D57C9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01CE0BF8-C15D-48B8-96DA-91479180BB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97DC08EB-EFDD-4CAC-89C9-140A44D64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92" name="Rectangle 91">
            <a:extLst>
              <a:ext uri="{FF2B5EF4-FFF2-40B4-BE49-F238E27FC236}">
                <a16:creationId xmlns:a16="http://schemas.microsoft.com/office/drawing/2014/main" id="{664C37AD-AECB-4BE2-A90B-D0E5EC7890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A65BAE-AB83-445A-9591-4916E170F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8579" y="4487332"/>
            <a:ext cx="5627158" cy="15070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/>
              <a:t>PASO 4 HACIENDO OFERTA DE COMPRA</a:t>
            </a: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89FA026D-2A11-40BD-8F69-1F1729631DD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33276" r="33277" b="2"/>
          <a:stretch/>
        </p:blipFill>
        <p:spPr>
          <a:xfrm>
            <a:off x="831" y="10"/>
            <a:ext cx="3502025" cy="6857990"/>
          </a:xfrm>
          <a:prstGeom prst="rect">
            <a:avLst/>
          </a:prstGeom>
          <a:effectLst>
            <a:innerShdw blurRad="57150" dist="38100" dir="14460000">
              <a:prstClr val="black">
                <a:alpha val="70000"/>
              </a:prstClr>
            </a:innerShdw>
          </a:effectLst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F2B584-BEEF-4138-8676-2EF9D6A99A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884612" y="685800"/>
            <a:ext cx="6626072" cy="3615267"/>
          </a:xfr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342900" indent="-342900">
              <a:buFont typeface="Wingdings 3" panose="05040102010807070707" pitchFamily="18" charset="2"/>
              <a:buChar char=""/>
            </a:pPr>
            <a:r>
              <a:rPr lang="es-ES" dirty="0"/>
              <a:t>Elija la casa o propiedad que satisfaga sus necesidades.</a:t>
            </a:r>
          </a:p>
          <a:p>
            <a:pPr marL="342900" indent="-342900">
              <a:buFont typeface="Wingdings 3" panose="05040102010807070707" pitchFamily="18" charset="2"/>
              <a:buChar char=""/>
            </a:pPr>
            <a:r>
              <a:rPr lang="es-ES" dirty="0"/>
              <a:t>Revisar ventas comparables. Revise MLS. Trabaje con su agente.</a:t>
            </a:r>
          </a:p>
          <a:p>
            <a:pPr marL="342900" indent="-342900">
              <a:buFont typeface="Wingdings 3" panose="05040102010807070707" pitchFamily="18" charset="2"/>
              <a:buChar char=""/>
            </a:pPr>
            <a:r>
              <a:rPr lang="es-ES" dirty="0"/>
              <a:t>Ver la disposición del vendedor para hacer concesiones.</a:t>
            </a:r>
          </a:p>
          <a:p>
            <a:pPr marL="342900" indent="-342900">
              <a:buFont typeface="Wingdings 3" panose="05040102010807070707" pitchFamily="18" charset="2"/>
              <a:buChar char=""/>
            </a:pPr>
            <a:r>
              <a:rPr lang="es-ES" dirty="0"/>
              <a:t>Condiciones de financiación de la oferta.</a:t>
            </a:r>
          </a:p>
          <a:p>
            <a:pPr marL="342900" indent="-342900">
              <a:buFont typeface="Wingdings 3" panose="05040102010807070707" pitchFamily="18" charset="2"/>
              <a:buChar char=""/>
            </a:pPr>
            <a:r>
              <a:rPr lang="es-ES" dirty="0"/>
              <a:t>Consultar otros términos (inspección, posesión, fecha +…).</a:t>
            </a:r>
          </a:p>
          <a:p>
            <a:pPr marL="342900" indent="-342900">
              <a:buFont typeface="Wingdings 3" panose="05040102010807070707" pitchFamily="18" charset="2"/>
              <a:buChar char=""/>
            </a:pPr>
            <a:r>
              <a:rPr lang="es-ES" dirty="0"/>
              <a:t>Hacer una oferta – Depósito de garantía.</a:t>
            </a:r>
          </a:p>
          <a:p>
            <a:pPr marL="342900" indent="-342900">
              <a:buFont typeface="Wingdings 3" panose="05040102010807070707" pitchFamily="18" charset="2"/>
              <a:buChar char=""/>
            </a:pPr>
            <a:r>
              <a:rPr lang="es-ES" dirty="0"/>
              <a:t>Negociación y contraoferta, oferta rechazada.</a:t>
            </a:r>
          </a:p>
          <a:p>
            <a:pPr marL="342900" indent="-342900">
              <a:buFont typeface="Wingdings 3" panose="05040102010807070707" pitchFamily="18" charset="2"/>
              <a:buChar char=""/>
            </a:pPr>
            <a:r>
              <a:rPr lang="es-ES" dirty="0"/>
              <a:t>Oferta aceptada.</a:t>
            </a:r>
            <a:endParaRPr lang="en-US" dirty="0"/>
          </a:p>
        </p:txBody>
      </p:sp>
      <p:grpSp>
        <p:nvGrpSpPr>
          <p:cNvPr id="94" name="Group 93">
            <a:extLst>
              <a:ext uri="{FF2B5EF4-FFF2-40B4-BE49-F238E27FC236}">
                <a16:creationId xmlns:a16="http://schemas.microsoft.com/office/drawing/2014/main" id="{34E40056-4B05-4A2C-8908-10FF073A82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E4CE3D7E-7E61-4783-A4B4-AF9FF7F826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29CD84E2-F85B-4AB8-9BA7-B59B59AC4B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69BBEB54-0DAD-4AAF-8BB1-F0DB0F9C39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D97820F3-DA9C-422A-B861-A480530FBC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F2B678CA-174E-4AE7-B78F-193C328FE4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308312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142000"/>
                <a:satMod val="200000"/>
                <a:lumMod val="118000"/>
              </a:schemeClr>
            </a:gs>
            <a:gs pos="100000">
              <a:schemeClr val="bg2">
                <a:shade val="94000"/>
                <a:hueMod val="22000"/>
                <a:satMod val="220000"/>
                <a:lumMod val="62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roup 103">
            <a:extLst>
              <a:ext uri="{FF2B5EF4-FFF2-40B4-BE49-F238E27FC236}">
                <a16:creationId xmlns:a16="http://schemas.microsoft.com/office/drawing/2014/main" id="{DBBFBB23-9099-4EED-A21E-63DB81DD9B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E0176E0E-9EAC-418B-9F10-1C3B7C8768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7E6232F6-EAAE-46E6-A5FA-8825F3ED4D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C5D6ECA4-641F-488A-A1F4-48097D57C9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01CE0BF8-C15D-48B8-96DA-91479180BB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97DC08EB-EFDD-4CAC-89C9-140A44D64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111" name="Rectangle 110">
            <a:extLst>
              <a:ext uri="{FF2B5EF4-FFF2-40B4-BE49-F238E27FC236}">
                <a16:creationId xmlns:a16="http://schemas.microsoft.com/office/drawing/2014/main" id="{664C37AD-AECB-4BE2-A90B-D0E5EC7890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A65BAE-AB83-445A-9591-4916E170F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8579" y="4487332"/>
            <a:ext cx="5627158" cy="15070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/>
              <a:t>PASO 5 ACEPTACIÓN DEL CONTRATO</a:t>
            </a:r>
          </a:p>
        </p:txBody>
      </p:sp>
      <p:pic>
        <p:nvPicPr>
          <p:cNvPr id="20" name="Picture Placeholder 6">
            <a:extLst>
              <a:ext uri="{FF2B5EF4-FFF2-40B4-BE49-F238E27FC236}">
                <a16:creationId xmlns:a16="http://schemas.microsoft.com/office/drawing/2014/main" id="{A2710609-F270-4568-9A21-0198FAE8EE0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37000" r="29935" b="1"/>
          <a:stretch/>
        </p:blipFill>
        <p:spPr>
          <a:xfrm>
            <a:off x="831" y="10"/>
            <a:ext cx="3502025" cy="6857990"/>
          </a:xfrm>
          <a:prstGeom prst="rect">
            <a:avLst/>
          </a:prstGeom>
          <a:effectLst>
            <a:innerShdw blurRad="57150" dist="38100" dir="14460000">
              <a:prstClr val="black">
                <a:alpha val="70000"/>
              </a:prstClr>
            </a:innerShdw>
          </a:effectLst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F2B584-BEEF-4138-8676-2EF9D6A99A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884612" y="685800"/>
            <a:ext cx="6626072" cy="36152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342900">
              <a:buFont typeface="Wingdings 3" panose="05040102010807070707" pitchFamily="18" charset="2"/>
              <a:buChar char=""/>
            </a:pPr>
            <a:endParaRPr lang="en-US" dirty="0"/>
          </a:p>
          <a:p>
            <a:pPr marL="342900" indent="-342900">
              <a:buFont typeface="Wingdings 3" panose="05040102010807070707" pitchFamily="18" charset="2"/>
              <a:buChar char=""/>
            </a:pPr>
            <a:endParaRPr lang="en-US" dirty="0"/>
          </a:p>
          <a:p>
            <a:pPr marL="342900" indent="-342900">
              <a:buFont typeface="Wingdings 3" panose="05040102010807070707" pitchFamily="18" charset="2"/>
              <a:buChar char=""/>
            </a:pPr>
            <a:r>
              <a:rPr lang="en-US" dirty="0" err="1"/>
              <a:t>Aceptación</a:t>
            </a:r>
            <a:r>
              <a:rPr lang="en-US" dirty="0"/>
              <a:t> del </a:t>
            </a:r>
            <a:r>
              <a:rPr lang="en-US" dirty="0" err="1"/>
              <a:t>contrato</a:t>
            </a:r>
            <a:r>
              <a:rPr lang="en-US" dirty="0"/>
              <a:t>.</a:t>
            </a:r>
          </a:p>
          <a:p>
            <a:pPr marL="342900" indent="-342900">
              <a:buFont typeface="Wingdings 3" panose="05040102010807070707" pitchFamily="18" charset="2"/>
              <a:buChar char=""/>
            </a:pPr>
            <a:r>
              <a:rPr lang="en-US" dirty="0" err="1"/>
              <a:t>Realizar</a:t>
            </a:r>
            <a:r>
              <a:rPr lang="en-US" dirty="0"/>
              <a:t> </a:t>
            </a:r>
            <a:r>
              <a:rPr lang="en-US" dirty="0" err="1"/>
              <a:t>inspección</a:t>
            </a:r>
            <a:r>
              <a:rPr lang="en-US" dirty="0"/>
              <a:t> de la casa.</a:t>
            </a:r>
          </a:p>
          <a:p>
            <a:pPr marL="342900" indent="-342900">
              <a:buFont typeface="Wingdings 3" panose="05040102010807070707" pitchFamily="18" charset="2"/>
              <a:buChar char=""/>
            </a:pPr>
            <a:r>
              <a:rPr lang="en-US" dirty="0" err="1"/>
              <a:t>Revisar</a:t>
            </a:r>
            <a:r>
              <a:rPr lang="en-US" dirty="0"/>
              <a:t> el </a:t>
            </a:r>
            <a:r>
              <a:rPr lang="en-US" dirty="0" err="1"/>
              <a:t>informe</a:t>
            </a:r>
            <a:r>
              <a:rPr lang="en-US" dirty="0"/>
              <a:t> de </a:t>
            </a:r>
            <a:r>
              <a:rPr lang="en-US" dirty="0" err="1"/>
              <a:t>inspección</a:t>
            </a:r>
            <a:r>
              <a:rPr lang="en-US" dirty="0"/>
              <a:t> de la casa.</a:t>
            </a:r>
          </a:p>
          <a:p>
            <a:pPr marL="342900" indent="-342900">
              <a:buFont typeface="Wingdings 3" panose="05040102010807070707" pitchFamily="18" charset="2"/>
              <a:buChar char=""/>
            </a:pPr>
            <a:r>
              <a:rPr lang="en-US" dirty="0" err="1"/>
              <a:t>Elimine</a:t>
            </a:r>
            <a:r>
              <a:rPr lang="en-US" dirty="0"/>
              <a:t> las </a:t>
            </a:r>
            <a:r>
              <a:rPr lang="en-US" dirty="0" err="1"/>
              <a:t>contingencias</a:t>
            </a:r>
            <a:r>
              <a:rPr lang="en-US" dirty="0"/>
              <a:t> (</a:t>
            </a:r>
            <a:r>
              <a:rPr lang="en-US" dirty="0" err="1"/>
              <a:t>negocie</a:t>
            </a:r>
            <a:r>
              <a:rPr lang="en-US" dirty="0"/>
              <a:t> las </a:t>
            </a:r>
            <a:r>
              <a:rPr lang="en-US" dirty="0" err="1"/>
              <a:t>reparaciones</a:t>
            </a:r>
            <a:r>
              <a:rPr lang="en-US" dirty="0"/>
              <a:t> </a:t>
            </a:r>
            <a:r>
              <a:rPr lang="en-US" dirty="0" err="1"/>
              <a:t>según</a:t>
            </a:r>
            <a:r>
              <a:rPr lang="en-US" dirty="0"/>
              <a:t> sea </a:t>
            </a:r>
            <a:r>
              <a:rPr lang="en-US" dirty="0" err="1"/>
              <a:t>necesario</a:t>
            </a:r>
            <a:r>
              <a:rPr lang="en-US" dirty="0"/>
              <a:t>) o </a:t>
            </a:r>
            <a:r>
              <a:rPr lang="en-US" dirty="0" err="1"/>
              <a:t>modifique</a:t>
            </a:r>
            <a:r>
              <a:rPr lang="en-US" dirty="0"/>
              <a:t> el </a:t>
            </a:r>
            <a:r>
              <a:rPr lang="en-US" dirty="0" err="1"/>
              <a:t>precio</a:t>
            </a:r>
            <a:r>
              <a:rPr lang="en-US" dirty="0"/>
              <a:t>, los </a:t>
            </a:r>
            <a:r>
              <a:rPr lang="en-US" dirty="0" err="1"/>
              <a:t>términos</a:t>
            </a:r>
            <a:r>
              <a:rPr lang="en-US" dirty="0"/>
              <a:t> o </a:t>
            </a:r>
            <a:r>
              <a:rPr lang="en-US" dirty="0" err="1"/>
              <a:t>cancele</a:t>
            </a:r>
            <a:r>
              <a:rPr lang="en-US" dirty="0"/>
              <a:t> el </a:t>
            </a:r>
            <a:r>
              <a:rPr lang="en-US" dirty="0" err="1"/>
              <a:t>contrato</a:t>
            </a:r>
            <a:r>
              <a:rPr lang="en-US" dirty="0"/>
              <a:t>.</a:t>
            </a:r>
          </a:p>
          <a:p>
            <a:pPr marL="342900" indent="-342900">
              <a:buFont typeface="Wingdings 3" panose="05040102010807070707" pitchFamily="18" charset="2"/>
              <a:buChar char=""/>
            </a:pPr>
            <a:r>
              <a:rPr lang="en-US" dirty="0" err="1"/>
              <a:t>Contrato</a:t>
            </a:r>
            <a:r>
              <a:rPr lang="en-US" dirty="0"/>
              <a:t> </a:t>
            </a:r>
            <a:r>
              <a:rPr lang="en-US" dirty="0" err="1"/>
              <a:t>aceptado</a:t>
            </a:r>
            <a:r>
              <a:rPr lang="en-US" dirty="0"/>
              <a:t>.</a:t>
            </a:r>
          </a:p>
          <a:p>
            <a:pPr marL="342900" indent="-342900">
              <a:buFont typeface="Wingdings 3" panose="05040102010807070707" pitchFamily="18" charset="2"/>
              <a:buChar char=""/>
            </a:pPr>
            <a:endParaRPr lang="en-US" dirty="0"/>
          </a:p>
          <a:p>
            <a:pPr marL="342900" indent="-342900">
              <a:buFont typeface="Wingdings 3" panose="05040102010807070707" pitchFamily="18" charset="2"/>
              <a:buChar char=""/>
            </a:pPr>
            <a:endParaRPr lang="en-US" dirty="0"/>
          </a:p>
        </p:txBody>
      </p: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34E40056-4B05-4A2C-8908-10FF073A82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E4CE3D7E-7E61-4783-A4B4-AF9FF7F826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29CD84E2-F85B-4AB8-9BA7-B59B59AC4B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69BBEB54-0DAD-4AAF-8BB1-F0DB0F9C39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D97820F3-DA9C-422A-B861-A480530FBC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F2B678CA-174E-4AE7-B78F-193C328FE4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784491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142000"/>
                <a:satMod val="200000"/>
                <a:lumMod val="118000"/>
              </a:schemeClr>
            </a:gs>
            <a:gs pos="100000">
              <a:schemeClr val="bg2">
                <a:shade val="94000"/>
                <a:hueMod val="22000"/>
                <a:satMod val="220000"/>
                <a:lumMod val="62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roup 103">
            <a:extLst>
              <a:ext uri="{FF2B5EF4-FFF2-40B4-BE49-F238E27FC236}">
                <a16:creationId xmlns:a16="http://schemas.microsoft.com/office/drawing/2014/main" id="{DBBFBB23-9099-4EED-A21E-63DB81DD9B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E0176E0E-9EAC-418B-9F10-1C3B7C8768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7E6232F6-EAAE-46E6-A5FA-8825F3ED4D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C5D6ECA4-641F-488A-A1F4-48097D57C9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01CE0BF8-C15D-48B8-96DA-91479180BB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97DC08EB-EFDD-4CAC-89C9-140A44D64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111" name="Rectangle 110">
            <a:extLst>
              <a:ext uri="{FF2B5EF4-FFF2-40B4-BE49-F238E27FC236}">
                <a16:creationId xmlns:a16="http://schemas.microsoft.com/office/drawing/2014/main" id="{664C37AD-AECB-4BE2-A90B-D0E5EC7890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A65BAE-AB83-445A-9591-4916E170F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8579" y="4487332"/>
            <a:ext cx="5627158" cy="1507067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600" dirty="0"/>
              <a:t>Paso 6 </a:t>
            </a:r>
            <a:r>
              <a:rPr lang="en-US" sz="3600" dirty="0" err="1"/>
              <a:t>proceso</a:t>
            </a:r>
            <a:r>
              <a:rPr lang="en-US" sz="3600" dirty="0"/>
              <a:t> para el </a:t>
            </a:r>
            <a:r>
              <a:rPr lang="en-US" sz="3600" dirty="0" err="1"/>
              <a:t>préstamo</a:t>
            </a:r>
            <a:r>
              <a:rPr lang="en-US" sz="3600" dirty="0"/>
              <a:t> HIPOTECARIO</a:t>
            </a:r>
          </a:p>
        </p:txBody>
      </p:sp>
      <p:pic>
        <p:nvPicPr>
          <p:cNvPr id="20" name="Picture 5" descr="A picture containing building, outdoor, sky, front&#10;&#10;Description generated with very high confidence">
            <a:extLst>
              <a:ext uri="{FF2B5EF4-FFF2-40B4-BE49-F238E27FC236}">
                <a16:creationId xmlns:a16="http://schemas.microsoft.com/office/drawing/2014/main" id="{6A8BD6D0-C00E-42E0-945D-ED8BF89690C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11749" r="11749"/>
          <a:stretch/>
        </p:blipFill>
        <p:spPr>
          <a:xfrm>
            <a:off x="831" y="10"/>
            <a:ext cx="3502025" cy="6857990"/>
          </a:xfrm>
          <a:prstGeom prst="rect">
            <a:avLst/>
          </a:prstGeom>
          <a:effectLst>
            <a:innerShdw blurRad="57150" dist="38100" dir="14460000">
              <a:prstClr val="black">
                <a:alpha val="70000"/>
              </a:prstClr>
            </a:innerShdw>
          </a:effectLst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F2B584-BEEF-4138-8676-2EF9D6A99A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884612" y="685800"/>
            <a:ext cx="6626072" cy="36152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342900">
              <a:buFont typeface="Wingdings 3" panose="05040102010807070707" pitchFamily="18" charset="2"/>
              <a:buChar char=""/>
            </a:pPr>
            <a:r>
              <a:rPr lang="en-US" dirty="0"/>
              <a:t>Complete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solicitud</a:t>
            </a:r>
            <a:r>
              <a:rPr lang="en-US" dirty="0"/>
              <a:t> de </a:t>
            </a:r>
            <a:r>
              <a:rPr lang="en-US" dirty="0" err="1"/>
              <a:t>préstamo</a:t>
            </a:r>
            <a:r>
              <a:rPr lang="en-US" dirty="0"/>
              <a:t> </a:t>
            </a:r>
            <a:r>
              <a:rPr lang="en-US" dirty="0" err="1"/>
              <a:t>hipotecario</a:t>
            </a:r>
            <a:r>
              <a:rPr lang="en-US" dirty="0"/>
              <a:t>.</a:t>
            </a:r>
          </a:p>
          <a:p>
            <a:pPr marL="342900" indent="-342900">
              <a:buFont typeface="Wingdings 3" panose="05040102010807070707" pitchFamily="18" charset="2"/>
              <a:buChar char=""/>
            </a:pPr>
            <a:r>
              <a:rPr lang="en-US" dirty="0" err="1"/>
              <a:t>Informes</a:t>
            </a:r>
            <a:r>
              <a:rPr lang="en-US" dirty="0"/>
              <a:t> de </a:t>
            </a:r>
            <a:r>
              <a:rPr lang="en-US" dirty="0" err="1"/>
              <a:t>crédito</a:t>
            </a:r>
            <a:r>
              <a:rPr lang="en-US" dirty="0"/>
              <a:t>.</a:t>
            </a:r>
          </a:p>
          <a:p>
            <a:pPr marL="342900" indent="-342900">
              <a:buFont typeface="Wingdings 3" panose="05040102010807070707" pitchFamily="18" charset="2"/>
              <a:buChar char=""/>
            </a:pPr>
            <a:r>
              <a:rPr lang="en-US" dirty="0" err="1"/>
              <a:t>Tasaciones</a:t>
            </a:r>
            <a:r>
              <a:rPr lang="en-US" dirty="0"/>
              <a:t>.</a:t>
            </a:r>
          </a:p>
          <a:p>
            <a:pPr marL="342900" indent="-342900">
              <a:buFont typeface="Wingdings 3" panose="05040102010807070707" pitchFamily="18" charset="2"/>
              <a:buChar char=""/>
            </a:pPr>
            <a:r>
              <a:rPr lang="en-US" dirty="0" err="1"/>
              <a:t>Seguros</a:t>
            </a:r>
            <a:r>
              <a:rPr lang="en-US" dirty="0"/>
              <a:t>.</a:t>
            </a:r>
          </a:p>
          <a:p>
            <a:pPr marL="342900" indent="-342900">
              <a:buFont typeface="Wingdings 3" panose="05040102010807070707" pitchFamily="18" charset="2"/>
              <a:buChar char=""/>
            </a:pPr>
            <a:r>
              <a:rPr lang="en-US" dirty="0" err="1"/>
              <a:t>Aprobación</a:t>
            </a:r>
            <a:r>
              <a:rPr lang="en-US" dirty="0"/>
              <a:t> o </a:t>
            </a:r>
            <a:r>
              <a:rPr lang="en-US" dirty="0" err="1"/>
              <a:t>rechazo</a:t>
            </a:r>
            <a:r>
              <a:rPr lang="en-US" dirty="0"/>
              <a:t> final del </a:t>
            </a:r>
            <a:r>
              <a:rPr lang="en-US" dirty="0" err="1"/>
              <a:t>préstamo</a:t>
            </a:r>
            <a:r>
              <a:rPr lang="en-US" dirty="0"/>
              <a:t>.</a:t>
            </a:r>
          </a:p>
          <a:p>
            <a:pPr marL="342900" indent="-342900">
              <a:buFont typeface="Wingdings 3" panose="05040102010807070707" pitchFamily="18" charset="2"/>
              <a:buChar char=""/>
            </a:pPr>
            <a:r>
              <a:rPr lang="en-US" dirty="0" err="1"/>
              <a:t>Condición</a:t>
            </a:r>
            <a:r>
              <a:rPr lang="en-US" dirty="0"/>
              <a:t> del </a:t>
            </a:r>
            <a:r>
              <a:rPr lang="en-US" dirty="0" err="1"/>
              <a:t>préstamo</a:t>
            </a:r>
            <a:r>
              <a:rPr lang="en-US" dirty="0"/>
              <a:t>.</a:t>
            </a:r>
          </a:p>
          <a:p>
            <a:pPr marL="342900" indent="-342900">
              <a:buFont typeface="Wingdings 3" panose="05040102010807070707" pitchFamily="18" charset="2"/>
              <a:buChar char=""/>
            </a:pPr>
            <a:endParaRPr lang="en-US" dirty="0"/>
          </a:p>
        </p:txBody>
      </p: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34E40056-4B05-4A2C-8908-10FF073A82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E4CE3D7E-7E61-4783-A4B4-AF9FF7F826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29CD84E2-F85B-4AB8-9BA7-B59B59AC4B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69BBEB54-0DAD-4AAF-8BB1-F0DB0F9C39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D97820F3-DA9C-422A-B861-A480530FBC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F2B678CA-174E-4AE7-B78F-193C328FE4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199030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142000"/>
                <a:satMod val="200000"/>
                <a:lumMod val="118000"/>
              </a:schemeClr>
            </a:gs>
            <a:gs pos="100000">
              <a:schemeClr val="bg2">
                <a:shade val="94000"/>
                <a:hueMod val="22000"/>
                <a:satMod val="220000"/>
                <a:lumMod val="62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roup 84">
            <a:extLst>
              <a:ext uri="{FF2B5EF4-FFF2-40B4-BE49-F238E27FC236}">
                <a16:creationId xmlns:a16="http://schemas.microsoft.com/office/drawing/2014/main" id="{DBBFBB23-9099-4EED-A21E-63DB81DD9B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E0176E0E-9EAC-418B-9F10-1C3B7C8768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7E6232F6-EAAE-46E6-A5FA-8825F3ED4D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C5D6ECA4-641F-488A-A1F4-48097D57C9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01CE0BF8-C15D-48B8-96DA-91479180BB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97DC08EB-EFDD-4CAC-89C9-140A44D64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92" name="Rectangle 91">
            <a:extLst>
              <a:ext uri="{FF2B5EF4-FFF2-40B4-BE49-F238E27FC236}">
                <a16:creationId xmlns:a16="http://schemas.microsoft.com/office/drawing/2014/main" id="{664C37AD-AECB-4BE2-A90B-D0E5EC7890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A65BAE-AB83-445A-9591-4916E170F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8579" y="4487332"/>
            <a:ext cx="5627158" cy="15070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/>
              <a:t>PASO 7 EL CIERRE Y …</a:t>
            </a:r>
            <a:br>
              <a:rPr lang="en-US" sz="3600" dirty="0"/>
            </a:br>
            <a:r>
              <a:rPr lang="en-US" sz="3600" dirty="0"/>
              <a:t>… A MUDARSE!</a:t>
            </a: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89FA026D-2A11-40BD-8F69-1F1729631DD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33276" r="33277" b="2"/>
          <a:stretch/>
        </p:blipFill>
        <p:spPr>
          <a:xfrm>
            <a:off x="831" y="10"/>
            <a:ext cx="3502025" cy="6857990"/>
          </a:xfrm>
          <a:prstGeom prst="rect">
            <a:avLst/>
          </a:prstGeom>
          <a:effectLst>
            <a:innerShdw blurRad="57150" dist="38100" dir="14460000">
              <a:prstClr val="black">
                <a:alpha val="70000"/>
              </a:prstClr>
            </a:innerShdw>
          </a:effectLst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F2B584-BEEF-4138-8676-2EF9D6A99A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884612" y="314961"/>
            <a:ext cx="7031040" cy="3986108"/>
          </a:xfrm>
        </p:spPr>
        <p:txBody>
          <a:bodyPr vert="horz" lIns="91440" tIns="45720" rIns="91440" bIns="45720" rtlCol="0" anchor="ctr">
            <a:normAutofit fontScale="47500" lnSpcReduction="20000"/>
          </a:bodyPr>
          <a:lstStyle/>
          <a:p>
            <a:pPr marL="342900" indent="-342900">
              <a:buFont typeface="Wingdings 3" panose="05040102010807070707" pitchFamily="18" charset="2"/>
              <a:buChar char=""/>
            </a:pPr>
            <a:endParaRPr lang="en-US" dirty="0"/>
          </a:p>
          <a:p>
            <a:pPr marL="342900" indent="-342900">
              <a:buFont typeface="Wingdings 3" panose="05040102010807070707" pitchFamily="18" charset="2"/>
              <a:buChar char=""/>
            </a:pPr>
            <a:endParaRPr lang="en-US" dirty="0"/>
          </a:p>
          <a:p>
            <a:pPr marL="342900" indent="-342900">
              <a:buFont typeface="Wingdings 3" panose="05040102010807070707" pitchFamily="18" charset="2"/>
              <a:buChar char=""/>
            </a:pPr>
            <a:endParaRPr lang="en-US" dirty="0"/>
          </a:p>
          <a:p>
            <a:pPr marL="342900" indent="-342900">
              <a:buFont typeface="Wingdings 3" panose="05040102010807070707" pitchFamily="18" charset="2"/>
              <a:buChar char=""/>
            </a:pPr>
            <a:r>
              <a:rPr lang="es-ES" sz="3800" dirty="0"/>
              <a:t>Seleccione empresa para el cierre.</a:t>
            </a:r>
          </a:p>
          <a:p>
            <a:pPr marL="342900" indent="-342900">
              <a:buFont typeface="Wingdings 3" panose="05040102010807070707" pitchFamily="18" charset="2"/>
              <a:buChar char=""/>
            </a:pPr>
            <a:r>
              <a:rPr lang="es-ES" sz="3800" dirty="0"/>
              <a:t>Búsqueda de títulos, seguros y medición de propiedad.</a:t>
            </a:r>
          </a:p>
          <a:p>
            <a:pPr marL="342900" indent="-342900">
              <a:buFont typeface="Wingdings 3" panose="05040102010807070707" pitchFamily="18" charset="2"/>
              <a:buChar char=""/>
            </a:pPr>
            <a:r>
              <a:rPr lang="es-ES" sz="3800" dirty="0"/>
              <a:t>Articular y empalmar documentos.</a:t>
            </a:r>
          </a:p>
          <a:p>
            <a:pPr marL="342900" indent="-342900">
              <a:buFont typeface="Wingdings 3" panose="05040102010807070707" pitchFamily="18" charset="2"/>
              <a:buChar char=""/>
            </a:pPr>
            <a:r>
              <a:rPr lang="es-ES" sz="3800" dirty="0"/>
              <a:t>Coordinar la fecha de cierre.</a:t>
            </a:r>
          </a:p>
          <a:p>
            <a:pPr marL="342900" indent="-342900">
              <a:buFont typeface="Wingdings 3" panose="05040102010807070707" pitchFamily="18" charset="2"/>
              <a:buChar char=""/>
            </a:pPr>
            <a:r>
              <a:rPr lang="es-ES" sz="3800" dirty="0"/>
              <a:t>Chequeo final de la propiedad.</a:t>
            </a:r>
          </a:p>
          <a:p>
            <a:pPr marL="342900" indent="-342900">
              <a:buFont typeface="Wingdings 3" panose="05040102010807070707" pitchFamily="18" charset="2"/>
              <a:buChar char=""/>
            </a:pPr>
            <a:r>
              <a:rPr lang="es-ES" sz="3800" dirty="0"/>
              <a:t>Cierre (llenado y registro de escritura).</a:t>
            </a:r>
          </a:p>
          <a:p>
            <a:pPr marL="342900" indent="-342900">
              <a:buFont typeface="Wingdings 3" panose="05040102010807070707" pitchFamily="18" charset="2"/>
              <a:buChar char=""/>
            </a:pPr>
            <a:r>
              <a:rPr lang="es-ES" sz="3800" dirty="0"/>
              <a:t>Posesión y transferencia de servicios.</a:t>
            </a:r>
          </a:p>
          <a:p>
            <a:pPr marL="342900" indent="-342900">
              <a:buFont typeface="Wingdings 3" panose="05040102010807070707" pitchFamily="18" charset="2"/>
              <a:buChar char=""/>
            </a:pPr>
            <a:r>
              <a:rPr lang="es-ES" sz="3800" dirty="0"/>
              <a:t>¡A Mudarse!</a:t>
            </a:r>
            <a:endParaRPr lang="en-US" sz="3800" dirty="0"/>
          </a:p>
          <a:p>
            <a:pPr marL="342900" indent="-342900">
              <a:buFont typeface="Wingdings 3" panose="05040102010807070707" pitchFamily="18" charset="2"/>
              <a:buChar char=""/>
            </a:pPr>
            <a:endParaRPr lang="en-US" dirty="0"/>
          </a:p>
          <a:p>
            <a:pPr marL="342900" indent="-342900">
              <a:buFont typeface="Wingdings 3" panose="05040102010807070707" pitchFamily="18" charset="2"/>
              <a:buChar char=""/>
            </a:pPr>
            <a:endParaRPr lang="en-US" dirty="0"/>
          </a:p>
          <a:p>
            <a:pPr marL="342900" indent="-342900">
              <a:buFont typeface="Wingdings 3" panose="05040102010807070707" pitchFamily="18" charset="2"/>
              <a:buChar char=""/>
            </a:pPr>
            <a:endParaRPr lang="en-US" dirty="0"/>
          </a:p>
          <a:p>
            <a:pPr marL="342900" indent="-342900">
              <a:buFont typeface="Wingdings 3" panose="05040102010807070707" pitchFamily="18" charset="2"/>
              <a:buChar char=""/>
            </a:pPr>
            <a:endParaRPr lang="en-US" dirty="0"/>
          </a:p>
          <a:p>
            <a:pPr marL="342900" indent="-342900">
              <a:buFont typeface="Wingdings 3" panose="05040102010807070707" pitchFamily="18" charset="2"/>
              <a:buChar char=""/>
            </a:pPr>
            <a:endParaRPr lang="en-US" dirty="0"/>
          </a:p>
          <a:p>
            <a:pPr marL="342900" indent="-342900">
              <a:buFont typeface="Wingdings 3" panose="05040102010807070707" pitchFamily="18" charset="2"/>
              <a:buChar char=""/>
            </a:pPr>
            <a:endParaRPr lang="en-US" dirty="0"/>
          </a:p>
        </p:txBody>
      </p:sp>
      <p:grpSp>
        <p:nvGrpSpPr>
          <p:cNvPr id="94" name="Group 93">
            <a:extLst>
              <a:ext uri="{FF2B5EF4-FFF2-40B4-BE49-F238E27FC236}">
                <a16:creationId xmlns:a16="http://schemas.microsoft.com/office/drawing/2014/main" id="{34E40056-4B05-4A2C-8908-10FF073A82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E4CE3D7E-7E61-4783-A4B4-AF9FF7F826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29CD84E2-F85B-4AB8-9BA7-B59B59AC4B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69BBEB54-0DAD-4AAF-8BB1-F0DB0F9C39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D97820F3-DA9C-422A-B861-A480530FBC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F2B678CA-174E-4AE7-B78F-193C328FE4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Flowchart: Off-page Connector 17">
            <a:extLst>
              <a:ext uri="{FF2B5EF4-FFF2-40B4-BE49-F238E27FC236}">
                <a16:creationId xmlns:a16="http://schemas.microsoft.com/office/drawing/2014/main" id="{784CC35C-9939-441B-8E4F-02992938E2B3}"/>
              </a:ext>
            </a:extLst>
          </p:cNvPr>
          <p:cNvSpPr/>
          <p:nvPr/>
        </p:nvSpPr>
        <p:spPr>
          <a:xfrm>
            <a:off x="9972339" y="4604273"/>
            <a:ext cx="869532" cy="1194099"/>
          </a:xfrm>
          <a:prstGeom prst="flowChartOffpage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hlinkClick r:id="rId3" action="ppaction://hlinksldjump"/>
              </a:rPr>
              <a:t>Fin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261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AD2E03"/>
      </a:dk2>
      <a:lt2>
        <a:srgbClr val="D75626"/>
      </a:lt2>
      <a:accent1>
        <a:srgbClr val="760603"/>
      </a:accent1>
      <a:accent2>
        <a:srgbClr val="FA9C1F"/>
      </a:accent2>
      <a:accent3>
        <a:srgbClr val="D9BB55"/>
      </a:accent3>
      <a:accent4>
        <a:srgbClr val="829551"/>
      </a:accent4>
      <a:accent5>
        <a:srgbClr val="58A28B"/>
      </a:accent5>
      <a:accent6>
        <a:srgbClr val="426480"/>
      </a:accent6>
      <a:hlink>
        <a:srgbClr val="460402"/>
      </a:hlink>
      <a:folHlink>
        <a:srgbClr val="991111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4000"/>
                <a:hueMod val="22000"/>
                <a:satMod val="220000"/>
                <a:lumMod val="6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903AAAE-3EA5-424A-B142-CC51DC1F897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618</TotalTime>
  <Words>769</Words>
  <Application>Microsoft Office PowerPoint</Application>
  <PresentationFormat>Widescreen</PresentationFormat>
  <Paragraphs>117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Calibri</vt:lpstr>
      <vt:lpstr>Century Gothic</vt:lpstr>
      <vt:lpstr>Wingdings</vt:lpstr>
      <vt:lpstr>Wingdings 3</vt:lpstr>
      <vt:lpstr>Slice</vt:lpstr>
      <vt:lpstr>PROCESO PARA COMPRA DE VIVIENDA</vt:lpstr>
      <vt:lpstr>PROCESO PARA COMPRA DE VIVIENDA</vt:lpstr>
      <vt:lpstr>PASO 1 SELECCIONE SU AGENTE DE BIENES RAÍCES</vt:lpstr>
      <vt:lpstr>PASO 2 SELECCIONE SU PRESTAMISTA HIPOTECARIO</vt:lpstr>
      <vt:lpstr>PASO 3 SELECCIONE SU PROPIEDAD</vt:lpstr>
      <vt:lpstr>PASO 4 HACIENDO OFERTA DE COMPRA</vt:lpstr>
      <vt:lpstr>PASO 5 ACEPTACIÓN DEL CONTRATO</vt:lpstr>
      <vt:lpstr>Paso 6 proceso para el préstamo HIPOTECARIO</vt:lpstr>
      <vt:lpstr>PASO 7 EL CIERRE Y … … A MUDARSE!</vt:lpstr>
      <vt:lpstr>REPORTE DE CRÉDITO Y SOLUCIONES</vt:lpstr>
      <vt:lpstr>¿POR QUÉ UN AGENTE DE KW?</vt:lpstr>
      <vt:lpstr>¿POR QUÉ UN AGENTE DE KW?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PROCESO PARA COMPRA DE VIVIENDA</dc:title>
  <dc:creator>Cesar Castells del Rio</dc:creator>
  <cp:lastModifiedBy>Cesar Castells del Rio</cp:lastModifiedBy>
  <cp:revision>2</cp:revision>
  <dcterms:created xsi:type="dcterms:W3CDTF">2019-05-04T13:37:14Z</dcterms:created>
  <dcterms:modified xsi:type="dcterms:W3CDTF">2019-08-08T12:25:37Z</dcterms:modified>
</cp:coreProperties>
</file>